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80" r:id="rId1"/>
  </p:sldMasterIdLst>
  <p:sldIdLst>
    <p:sldId id="256" r:id="rId2"/>
    <p:sldId id="268" r:id="rId3"/>
    <p:sldId id="274" r:id="rId4"/>
    <p:sldId id="269" r:id="rId5"/>
    <p:sldId id="275" r:id="rId6"/>
    <p:sldId id="270" r:id="rId7"/>
    <p:sldId id="276" r:id="rId8"/>
    <p:sldId id="277" r:id="rId9"/>
    <p:sldId id="278" r:id="rId10"/>
    <p:sldId id="279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29/01/1441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29/01/1441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29/01/1441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29/01/1441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29/01/1441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29/01/1441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29/01/1441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29/01/1441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29/01/1441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29/01/1441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29/01/1441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29/01/1441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.search.yahoo.com/_ylt=AwrEZ6raoY9dJHQAnDsPxQt.;_ylu=X3oDMTByNXM5bzY5BGNvbG8DYmYxBHBvcwMzBHZ0aWQDBHNlYwNzcg--/RV=2/RE=1569722970/RO=10/RU=https:/www.cement.org/structures/manufacturing/Cement-Industry-Overview/RK=2/RS=t1WvYVlZOepsFanGDqLDFQ.c5OM-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426160"/>
          </a:xfrm>
        </p:spPr>
        <p:txBody>
          <a:bodyPr>
            <a:noAutofit/>
          </a:bodyPr>
          <a:lstStyle/>
          <a:p>
            <a:r>
              <a:rPr lang="en-US" sz="3600" dirty="0" smtClean="0"/>
              <a:t>Chemical Process Industries</a:t>
            </a:r>
            <a:br>
              <a:rPr lang="en-US" sz="3600" dirty="0" smtClean="0"/>
            </a:br>
            <a:r>
              <a:rPr lang="en-US" sz="3600" dirty="0" smtClean="0"/>
              <a:t>University of </a:t>
            </a:r>
            <a:r>
              <a:rPr lang="en-US" sz="3600" dirty="0" err="1" smtClean="0"/>
              <a:t>Diyala</a:t>
            </a:r>
            <a:r>
              <a:rPr lang="en-US" sz="3600" dirty="0" smtClean="0"/>
              <a:t> Chemical Engineering Department</a:t>
            </a:r>
            <a:br>
              <a:rPr lang="en-US" sz="3600" dirty="0" smtClean="0"/>
            </a:br>
            <a:endParaRPr lang="ar-IQ" sz="36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rtl="0"/>
            <a:endParaRPr lang="en-US" sz="4400" b="1" dirty="0" smtClean="0"/>
          </a:p>
          <a:p>
            <a:pPr rtl="0"/>
            <a:endParaRPr lang="en-US" sz="4400" b="1" dirty="0" smtClean="0"/>
          </a:p>
          <a:p>
            <a:pPr rtl="0"/>
            <a:endParaRPr lang="en-US" sz="4400" b="1" dirty="0" smtClean="0"/>
          </a:p>
          <a:p>
            <a:pPr rtl="0"/>
            <a:endParaRPr lang="en-US" sz="4400" b="1" dirty="0" smtClean="0"/>
          </a:p>
          <a:p>
            <a:pPr rtl="0"/>
            <a:endParaRPr lang="en-US" sz="4400" b="1" dirty="0" smtClean="0"/>
          </a:p>
          <a:p>
            <a:pPr rtl="0"/>
            <a:endParaRPr lang="ar-IQ" sz="4400" b="1" dirty="0"/>
          </a:p>
        </p:txBody>
      </p:sp>
      <p:sp>
        <p:nvSpPr>
          <p:cNvPr id="4" name="مستطيل 3"/>
          <p:cNvSpPr/>
          <p:nvPr/>
        </p:nvSpPr>
        <p:spPr>
          <a:xfrm>
            <a:off x="2286000" y="3105835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0"/>
            <a:r>
              <a:rPr lang="en-US" sz="5400" b="1" dirty="0" smtClean="0"/>
              <a:t>Lecture (7)</a:t>
            </a:r>
          </a:p>
          <a:p>
            <a:pPr algn="ctr" rtl="0"/>
            <a:r>
              <a:rPr lang="ar-IQ" sz="5400" b="1" dirty="0" smtClean="0"/>
              <a:t>د. أديبة </a:t>
            </a:r>
            <a:r>
              <a:rPr lang="ar-IQ" sz="5400" b="1" dirty="0" err="1" smtClean="0"/>
              <a:t>النعيمي</a:t>
            </a:r>
            <a:r>
              <a:rPr lang="ar-IQ" sz="5400" b="1" dirty="0" smtClean="0"/>
              <a:t> </a:t>
            </a:r>
            <a:endParaRPr lang="en-US" sz="5400" b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Comparison between wet and dry process: </a:t>
            </a:r>
            <a:endParaRPr lang="ar-IQ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571612"/>
            <a:ext cx="7858148" cy="500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6600" dirty="0" smtClean="0">
                <a:hlinkClick r:id="rId2"/>
              </a:rPr>
              <a:t>Cement Industry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dirty="0" smtClean="0"/>
              <a:t>Cement: is a material with adhesive and cohesive properties which make it capable of bonding minerals fragments into a compact whole. For constructional purposes, the meaning of the term "cement" is restricted to the bonding materials used with stones, sand, bricks, building stones, etc </a:t>
            </a:r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b="1" dirty="0" smtClean="0"/>
              <a:t>Raw material: </a:t>
            </a:r>
          </a:p>
          <a:p>
            <a:pPr algn="l" rtl="0"/>
            <a:r>
              <a:rPr lang="en-US" b="1" dirty="0" smtClean="0"/>
              <a:t>1) primary : which form &gt; 85% clinker. </a:t>
            </a:r>
          </a:p>
          <a:p>
            <a:pPr algn="l" rtl="0"/>
            <a:r>
              <a:rPr lang="en-US" b="1" dirty="0" smtClean="0"/>
              <a:t>2) secondary: which form &lt; 15% clinker. </a:t>
            </a:r>
          </a:p>
          <a:p>
            <a:pPr algn="l" rtl="0"/>
            <a:r>
              <a:rPr lang="en-US" dirty="0" smtClean="0"/>
              <a:t>This is required to modify Si, Fe, Al %. </a:t>
            </a:r>
          </a:p>
          <a:p>
            <a:pPr algn="l" rtl="0"/>
            <a:r>
              <a:rPr lang="en-US" b="1" dirty="0" smtClean="0"/>
              <a:t>3) tertiary: are used for some purpose other than clinker formation , e.g. </a:t>
            </a:r>
          </a:p>
          <a:p>
            <a:pPr algn="l" rtl="0"/>
            <a:r>
              <a:rPr lang="en-US" dirty="0" smtClean="0"/>
              <a:t>a) for reducing water content of slurry. </a:t>
            </a:r>
          </a:p>
          <a:p>
            <a:pPr algn="l" rtl="0"/>
            <a:r>
              <a:rPr lang="en-US" dirty="0" smtClean="0"/>
              <a:t>b) increasing output of grinding equipment or decreasing power. </a:t>
            </a:r>
          </a:p>
          <a:p>
            <a:pPr algn="l" rtl="0"/>
            <a:r>
              <a:rPr lang="en-US" dirty="0" smtClean="0"/>
              <a:t>c) output yield. </a:t>
            </a:r>
          </a:p>
          <a:p>
            <a:pPr algn="l" rtl="0"/>
            <a:r>
              <a:rPr lang="en-US" dirty="0" smtClean="0"/>
              <a:t>d) fluxes for facilitating clinker production.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285860"/>
            <a:ext cx="6858048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Concrete is made by </a:t>
            </a:r>
            <a:r>
              <a:rPr lang="en-US" b="1" dirty="0" err="1" smtClean="0"/>
              <a:t>portland</a:t>
            </a:r>
            <a:r>
              <a:rPr lang="en-US" b="1" dirty="0" smtClean="0"/>
              <a:t> cement, water and aggregates. Portland cement is a hydraulic cement that hardens in water to form a water-resistant compound. The hydration products act as binder to hold the aggregates together to form concrete </a:t>
            </a:r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27275" y="1885950"/>
            <a:ext cx="5715000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Classification of Cement :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b="1" dirty="0" smtClean="0"/>
              <a:t>Classification of Cement : </a:t>
            </a:r>
          </a:p>
          <a:p>
            <a:pPr algn="l" rtl="0"/>
            <a:r>
              <a:rPr lang="en-US" dirty="0" smtClean="0"/>
              <a:t>1) </a:t>
            </a:r>
            <a:r>
              <a:rPr lang="en-US" b="1" dirty="0" smtClean="0"/>
              <a:t>Normal setting or ordinary cement- called Portland cement. </a:t>
            </a:r>
          </a:p>
          <a:p>
            <a:pPr algn="l" rtl="0"/>
            <a:r>
              <a:rPr lang="en-US" dirty="0" smtClean="0"/>
              <a:t>2) </a:t>
            </a:r>
            <a:r>
              <a:rPr lang="en-US" b="1" dirty="0" smtClean="0"/>
              <a:t>Rapid-hardening cement: this is a high early-strength (H.E.S) cement, the (H.E.S) is due to: </a:t>
            </a:r>
          </a:p>
          <a:p>
            <a:pPr algn="l" rtl="0"/>
            <a:r>
              <a:rPr lang="en-US" b="1" dirty="0" smtClean="0"/>
              <a:t>a) finer grinding </a:t>
            </a:r>
          </a:p>
          <a:p>
            <a:pPr algn="l" rtl="0"/>
            <a:r>
              <a:rPr lang="en-US" b="1" dirty="0" smtClean="0"/>
              <a:t>b) burning at higher temperature, and </a:t>
            </a:r>
          </a:p>
          <a:p>
            <a:pPr algn="l" rtl="0"/>
            <a:r>
              <a:rPr lang="en-US" b="1" dirty="0" smtClean="0"/>
              <a:t>c) increased lime content in the composition.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/>
              <a:t>3)</a:t>
            </a:r>
            <a:r>
              <a:rPr lang="en-US" b="1" dirty="0" smtClean="0"/>
              <a:t>Quick setting cement: the setting action starts within 5 min after addition of water and become </a:t>
            </a:r>
            <a:r>
              <a:rPr lang="en-US" b="1" dirty="0" err="1" smtClean="0"/>
              <a:t>stane</a:t>
            </a:r>
            <a:r>
              <a:rPr lang="en-US" b="1" dirty="0" smtClean="0"/>
              <a:t> hard in less than 0.5 hr. </a:t>
            </a:r>
          </a:p>
          <a:p>
            <a:pPr algn="l" rtl="0"/>
            <a:r>
              <a:rPr lang="en-US" dirty="0" smtClean="0"/>
              <a:t>4) </a:t>
            </a:r>
            <a:r>
              <a:rPr lang="en-US" b="1" dirty="0" smtClean="0"/>
              <a:t>Low heat cement: the heat of hydration is reduced . It </a:t>
            </a:r>
            <a:r>
              <a:rPr lang="en-US" b="1" dirty="0" err="1" smtClean="0"/>
              <a:t>cotain</a:t>
            </a:r>
            <a:r>
              <a:rPr lang="en-US" b="1" dirty="0" smtClean="0"/>
              <a:t> less lime than ordinary cement. </a:t>
            </a:r>
          </a:p>
          <a:p>
            <a:pPr algn="l" rtl="0"/>
            <a:r>
              <a:rPr lang="en-US" dirty="0" smtClean="0"/>
              <a:t>5) </a:t>
            </a:r>
            <a:r>
              <a:rPr lang="en-US" b="1" dirty="0" smtClean="0"/>
              <a:t>Blast furnace cement: 65% of blast furnace slag ( waste product, contain Al2O3&amp; SiO2&amp; </a:t>
            </a:r>
            <a:r>
              <a:rPr lang="en-US" b="1" dirty="0" err="1" smtClean="0"/>
              <a:t>CaO</a:t>
            </a:r>
            <a:r>
              <a:rPr lang="en-US" b="1" dirty="0" smtClean="0"/>
              <a:t>) is mixed with 35% clinker to make very strong and durable cement. </a:t>
            </a:r>
            <a:r>
              <a:rPr lang="en-US" dirty="0" smtClean="0"/>
              <a:t>.</a:t>
            </a:r>
            <a:endParaRPr lang="ar-IQ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6300" y="1566862"/>
            <a:ext cx="6076950" cy="456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190</TotalTime>
  <Words>342</Words>
  <PresentationFormat>عرض على الشاشة (3:4)‏</PresentationFormat>
  <Paragraphs>30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انقلاب</vt:lpstr>
      <vt:lpstr>Chemical Process Industries University of Diyala Chemical Engineering Department </vt:lpstr>
      <vt:lpstr>Cement Industry</vt:lpstr>
      <vt:lpstr>الشريحة 3</vt:lpstr>
      <vt:lpstr>الشريحة 4</vt:lpstr>
      <vt:lpstr>الشريحة 5</vt:lpstr>
      <vt:lpstr>الشريحة 6</vt:lpstr>
      <vt:lpstr> Classification of Cement : </vt:lpstr>
      <vt:lpstr>الشريحة 8</vt:lpstr>
      <vt:lpstr>الشريحة 9</vt:lpstr>
      <vt:lpstr>Comparison between wet and dry process: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Process Industries University of Diyala Chemical Engineering Department</dc:title>
  <dc:creator>lenovo</dc:creator>
  <cp:lastModifiedBy>lenovo</cp:lastModifiedBy>
  <cp:revision>20</cp:revision>
  <dcterms:created xsi:type="dcterms:W3CDTF">2018-11-26T16:08:53Z</dcterms:created>
  <dcterms:modified xsi:type="dcterms:W3CDTF">2019-09-28T19:14:35Z</dcterms:modified>
</cp:coreProperties>
</file>